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0" r:id="rId14"/>
    <p:sldId id="273" r:id="rId15"/>
    <p:sldId id="271" r:id="rId16"/>
    <p:sldId id="272" r:id="rId17"/>
    <p:sldId id="279" r:id="rId18"/>
    <p:sldId id="276" r:id="rId19"/>
    <p:sldId id="277" r:id="rId20"/>
    <p:sldId id="281" r:id="rId21"/>
    <p:sldId id="305" r:id="rId22"/>
    <p:sldId id="306" r:id="rId23"/>
    <p:sldId id="307" r:id="rId24"/>
    <p:sldId id="282" r:id="rId25"/>
    <p:sldId id="289" r:id="rId26"/>
    <p:sldId id="308" r:id="rId27"/>
    <p:sldId id="291" r:id="rId28"/>
    <p:sldId id="292" r:id="rId29"/>
    <p:sldId id="288" r:id="rId30"/>
    <p:sldId id="290" r:id="rId31"/>
    <p:sldId id="286" r:id="rId32"/>
    <p:sldId id="283" r:id="rId33"/>
    <p:sldId id="293" r:id="rId34"/>
    <p:sldId id="296" r:id="rId35"/>
    <p:sldId id="298" r:id="rId36"/>
    <p:sldId id="299" r:id="rId37"/>
    <p:sldId id="315" r:id="rId38"/>
    <p:sldId id="287" r:id="rId39"/>
    <p:sldId id="294" r:id="rId40"/>
    <p:sldId id="300" r:id="rId41"/>
    <p:sldId id="301" r:id="rId42"/>
    <p:sldId id="316" r:id="rId43"/>
    <p:sldId id="302" r:id="rId44"/>
    <p:sldId id="303" r:id="rId45"/>
    <p:sldId id="304" r:id="rId46"/>
    <p:sldId id="295" r:id="rId47"/>
    <p:sldId id="326" r:id="rId48"/>
    <p:sldId id="327" r:id="rId49"/>
    <p:sldId id="328" r:id="rId50"/>
    <p:sldId id="284" r:id="rId51"/>
    <p:sldId id="317" r:id="rId52"/>
    <p:sldId id="318" r:id="rId53"/>
    <p:sldId id="325" r:id="rId54"/>
    <p:sldId id="278" r:id="rId55"/>
    <p:sldId id="320" r:id="rId56"/>
    <p:sldId id="321" r:id="rId57"/>
    <p:sldId id="322" r:id="rId58"/>
    <p:sldId id="323" r:id="rId59"/>
    <p:sldId id="324" r:id="rId60"/>
    <p:sldId id="319" r:id="rId61"/>
    <p:sldId id="329" r:id="rId62"/>
    <p:sldId id="330" r:id="rId63"/>
    <p:sldId id="331" r:id="rId64"/>
    <p:sldId id="332" r:id="rId65"/>
    <p:sldId id="333" r:id="rId66"/>
    <p:sldId id="336" r:id="rId67"/>
    <p:sldId id="338" r:id="rId68"/>
    <p:sldId id="339" r:id="rId69"/>
    <p:sldId id="340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50" r:id="rId78"/>
    <p:sldId id="351" r:id="rId79"/>
    <p:sldId id="349" r:id="rId80"/>
    <p:sldId id="352" r:id="rId81"/>
    <p:sldId id="354" r:id="rId82"/>
    <p:sldId id="355" r:id="rId83"/>
    <p:sldId id="257" r:id="rId84"/>
  </p:sldIdLst>
  <p:sldSz cx="12192000" cy="6858000"/>
  <p:notesSz cx="6858000" cy="9144000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Rokkitt" pitchFamily="2" charset="77"/>
      <p:regular r:id="rId91"/>
      <p:bold r:id="rId92"/>
    </p:embeddedFont>
    <p:embeddedFont>
      <p:font typeface="Rubik" pitchFamily="2" charset="-79"/>
      <p:regular r:id="rId93"/>
      <p:bold r:id="rId94"/>
      <p:italic r:id="rId95"/>
      <p:boldItalic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0"/>
            <p14:sldId id="273"/>
            <p14:sldId id="271"/>
            <p14:sldId id="272"/>
            <p14:sldId id="279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326"/>
            <p14:sldId id="327"/>
            <p14:sldId id="328"/>
            <p14:sldId id="284"/>
            <p14:sldId id="317"/>
            <p14:sldId id="318"/>
            <p14:sldId id="325"/>
            <p14:sldId id="278"/>
            <p14:sldId id="320"/>
            <p14:sldId id="321"/>
            <p14:sldId id="322"/>
            <p14:sldId id="323"/>
            <p14:sldId id="324"/>
            <p14:sldId id="319"/>
            <p14:sldId id="329"/>
            <p14:sldId id="330"/>
            <p14:sldId id="331"/>
            <p14:sldId id="332"/>
            <p14:sldId id="333"/>
            <p14:sldId id="336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49"/>
            <p14:sldId id="352"/>
            <p14:sldId id="354"/>
            <p14:sldId id="35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2A2"/>
    <a:srgbClr val="FFFFFF"/>
    <a:srgbClr val="F55D3E"/>
    <a:srgbClr val="FEFCFB"/>
    <a:srgbClr val="715978"/>
    <a:srgbClr val="14151A"/>
    <a:srgbClr val="212738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0" autoAdjust="0"/>
    <p:restoredTop sz="94637" autoAdjust="0"/>
  </p:normalViewPr>
  <p:slideViewPr>
    <p:cSldViewPr showGuides="1">
      <p:cViewPr varScale="1">
        <p:scale>
          <a:sx n="78" d="100"/>
          <a:sy n="78" d="100"/>
        </p:scale>
        <p:origin x="192" y="720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94" Type="http://schemas.openxmlformats.org/officeDocument/2006/relationships/font" Target="fonts/font8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microsoft.com/office/2007/relationships/hdphoto" Target="../media/hdphoto3.wdp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jpg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jpg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pI-iJcC9JUc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microsoft.com/office/2007/relationships/hdphoto" Target="../media/hdphoto5.wdp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microsoft.com/office/2007/relationships/hdphoto" Target="../media/hdphoto7.wdp"/><Relationship Id="rId10" Type="http://schemas.openxmlformats.org/officeDocument/2006/relationships/image" Target="../media/image67.sv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07/relationships/hdphoto" Target="../media/hdphoto5.wdp"/><Relationship Id="rId7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microsoft.com/office/2007/relationships/hdphoto" Target="../media/hdphoto7.wdp"/><Relationship Id="rId5" Type="http://schemas.openxmlformats.org/officeDocument/2006/relationships/image" Target="../media/image71.png"/><Relationship Id="rId10" Type="http://schemas.openxmlformats.org/officeDocument/2006/relationships/image" Target="../media/image62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fi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fi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7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jpe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93.svg"/><Relationship Id="rId12" Type="http://schemas.openxmlformats.org/officeDocument/2006/relationships/image" Target="../media/image34.png"/><Relationship Id="rId17" Type="http://schemas.openxmlformats.org/officeDocument/2006/relationships/image" Target="../media/image97.svg"/><Relationship Id="rId2" Type="http://schemas.openxmlformats.org/officeDocument/2006/relationships/image" Target="../media/image3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5.svg"/><Relationship Id="rId5" Type="http://schemas.openxmlformats.org/officeDocument/2006/relationships/image" Target="../media/image91.svg"/><Relationship Id="rId15" Type="http://schemas.openxmlformats.org/officeDocument/2006/relationships/image" Target="../media/image37.sv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18" Type="http://schemas.openxmlformats.org/officeDocument/2006/relationships/image" Target="../media/image98.png"/><Relationship Id="rId3" Type="http://schemas.openxmlformats.org/officeDocument/2006/relationships/image" Target="../media/image33.svg"/><Relationship Id="rId21" Type="http://schemas.openxmlformats.org/officeDocument/2006/relationships/image" Target="../media/image101.svg"/><Relationship Id="rId7" Type="http://schemas.openxmlformats.org/officeDocument/2006/relationships/image" Target="../media/image93.svg"/><Relationship Id="rId12" Type="http://schemas.openxmlformats.org/officeDocument/2006/relationships/image" Target="../media/image34.png"/><Relationship Id="rId17" Type="http://schemas.openxmlformats.org/officeDocument/2006/relationships/image" Target="../media/image97.svg"/><Relationship Id="rId2" Type="http://schemas.openxmlformats.org/officeDocument/2006/relationships/image" Target="../media/image3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5.svg"/><Relationship Id="rId5" Type="http://schemas.openxmlformats.org/officeDocument/2006/relationships/image" Target="../media/image91.svg"/><Relationship Id="rId15" Type="http://schemas.openxmlformats.org/officeDocument/2006/relationships/image" Target="../media/image37.svg"/><Relationship Id="rId10" Type="http://schemas.openxmlformats.org/officeDocument/2006/relationships/image" Target="../media/image94.png"/><Relationship Id="rId19" Type="http://schemas.openxmlformats.org/officeDocument/2006/relationships/image" Target="../media/image99.svg"/><Relationship Id="rId4" Type="http://schemas.openxmlformats.org/officeDocument/2006/relationships/image" Target="../media/image90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mp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3.svg"/><Relationship Id="rId7" Type="http://schemas.openxmlformats.org/officeDocument/2006/relationships/image" Target="../media/image11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mp"/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svg"/><Relationship Id="rId7" Type="http://schemas.openxmlformats.org/officeDocument/2006/relationships/image" Target="../media/image144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11" Type="http://schemas.openxmlformats.org/officeDocument/2006/relationships/image" Target="../media/image148.svg"/><Relationship Id="rId5" Type="http://schemas.openxmlformats.org/officeDocument/2006/relationships/image" Target="../media/image142.sv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25118844?app_id=12296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7" Type="http://schemas.openxmlformats.org/officeDocument/2006/relationships/image" Target="../media/image155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7" Type="http://schemas.openxmlformats.org/officeDocument/2006/relationships/image" Target="../media/image161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svg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5.svg"/><Relationship Id="rId4" Type="http://schemas.openxmlformats.org/officeDocument/2006/relationships/image" Target="../media/image16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Topic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Organization</a:t>
            </a:r>
            <a:endParaRPr lang="en-US" sz="4000" b="1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(chips,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cables).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 err="1"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behavoir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parts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inputs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microphones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mouse,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thermometer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camera…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Produces audio, video,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and Software</a:t>
            </a:r>
            <a:endParaRPr lang="en-US" sz="6000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Modern computers are made up of a combination of hardware and software.</a:t>
            </a:r>
          </a:p>
          <a:p>
            <a:r>
              <a:rPr lang="en-US" sz="3600" b="1" dirty="0"/>
              <a:t>Hardware</a:t>
            </a:r>
            <a:r>
              <a:rPr lang="en-US" sz="3600" dirty="0"/>
              <a:t> includes all physical parts of a computer: </a:t>
            </a:r>
            <a:r>
              <a:rPr lang="en-US" sz="3600" b="1" dirty="0">
                <a:solidFill>
                  <a:srgbClr val="F55D3E"/>
                </a:solidFill>
              </a:rPr>
              <a:t>processor, cables, storage devices, mouse, screen, etc.</a:t>
            </a:r>
            <a:endParaRPr lang="en-US" sz="3600" dirty="0"/>
          </a:p>
          <a:p>
            <a:r>
              <a:rPr lang="en-US" sz="3600" b="1" dirty="0"/>
              <a:t>Software </a:t>
            </a:r>
            <a:r>
              <a:rPr lang="en-US" sz="3600" dirty="0"/>
              <a:t>is made up of programs: </a:t>
            </a:r>
            <a:r>
              <a:rPr lang="en-US" sz="3600" b="1" dirty="0">
                <a:solidFill>
                  <a:srgbClr val="F55D3E"/>
                </a:solidFill>
              </a:rPr>
              <a:t>operating system, word processors, graphics editor, etc.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 January 2018, Apple published this TV spot showing its vision of the future…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800" dirty="0">
                <a:latin typeface="Arial" panose="020B0604020202020204" pitchFamily="34" charset="0"/>
                <a:cs typeface="Arial" panose="020B0604020202020204" pitchFamily="34" charset="0"/>
              </a:rPr>
              <a:t>How do you think this commercial was received?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motherboard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integrates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allows communication between the electric components of a system. 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Samsung S20 motherboard. In mobile devices, </a:t>
            </a:r>
            <a:r>
              <a:rPr lang="en-US" sz="2400" b="1" dirty="0">
                <a:solidFill>
                  <a:srgbClr val="F55D3E"/>
                </a:solidFill>
              </a:rPr>
              <a:t>the motherboard can also be known as the logic board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s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CPU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executes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responsabilities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are: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/off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/>
              <a:t>The</a:t>
            </a:r>
            <a:r>
              <a:rPr lang="es-MX" sz="2800" dirty="0"/>
              <a:t> </a:t>
            </a:r>
            <a:r>
              <a:rPr lang="es-MX" sz="2800" dirty="0" err="1"/>
              <a:t>processor</a:t>
            </a:r>
            <a:r>
              <a:rPr lang="es-MX" sz="2800" dirty="0"/>
              <a:t> </a:t>
            </a:r>
            <a:r>
              <a:rPr lang="es-MX" sz="2800" dirty="0" err="1"/>
              <a:t>speed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measured</a:t>
            </a:r>
            <a:r>
              <a:rPr lang="es-MX" sz="2800" dirty="0"/>
              <a:t> in </a:t>
            </a:r>
            <a:r>
              <a:rPr lang="es-MX" sz="2800" dirty="0" err="1"/>
              <a:t>hertz</a:t>
            </a:r>
            <a:r>
              <a:rPr lang="es-MX" sz="2800" dirty="0"/>
              <a:t> (Hz), </a:t>
            </a:r>
            <a:r>
              <a:rPr lang="es-MX" sz="2800" dirty="0" err="1"/>
              <a:t>which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cycles</a:t>
            </a:r>
            <a:r>
              <a:rPr lang="es-MX" sz="2800" dirty="0"/>
              <a:t> per </a:t>
            </a:r>
            <a:r>
              <a:rPr lang="es-MX" sz="2800" dirty="0" err="1"/>
              <a:t>second</a:t>
            </a:r>
            <a:endParaRPr lang="es-MX" sz="2800" dirty="0"/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57B3C8-1036-4A6A-9A01-9544FB1D48D7}"/>
              </a:ext>
            </a:extLst>
          </p:cNvPr>
          <p:cNvSpPr txBox="1"/>
          <p:nvPr/>
        </p:nvSpPr>
        <p:spPr>
          <a:xfrm>
            <a:off x="7129269" y="3272958"/>
            <a:ext cx="4910328" cy="1384995"/>
          </a:xfrm>
          <a:prstGeom prst="rect">
            <a:avLst/>
          </a:prstGeom>
          <a:noFill/>
          <a:ln w="28575">
            <a:solidFill>
              <a:srgbClr val="1282A2"/>
            </a:solidFill>
            <a:extLst>
              <a:ext uri="{C807C97D-BFC1-408E-A445-0C87EB9F89A2}">
                <ask:lineSketchStyleProps xmlns:ask="http://schemas.microsoft.com/office/drawing/2018/sketchyshapes" sd="2861311186">
                  <a:custGeom>
                    <a:avLst/>
                    <a:gdLst>
                      <a:gd name="connsiteX0" fmla="*/ 0 w 4910328"/>
                      <a:gd name="connsiteY0" fmla="*/ 0 h 954107"/>
                      <a:gd name="connsiteX1" fmla="*/ 4910328 w 4910328"/>
                      <a:gd name="connsiteY1" fmla="*/ 0 h 954107"/>
                      <a:gd name="connsiteX2" fmla="*/ 4910328 w 4910328"/>
                      <a:gd name="connsiteY2" fmla="*/ 954107 h 954107"/>
                      <a:gd name="connsiteX3" fmla="*/ 0 w 4910328"/>
                      <a:gd name="connsiteY3" fmla="*/ 954107 h 954107"/>
                      <a:gd name="connsiteX4" fmla="*/ 0 w 4910328"/>
                      <a:gd name="connsiteY4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10328" h="954107" extrusionOk="0">
                        <a:moveTo>
                          <a:pt x="0" y="0"/>
                        </a:moveTo>
                        <a:cubicBezTo>
                          <a:pt x="1945941" y="-124728"/>
                          <a:pt x="2818079" y="70155"/>
                          <a:pt x="4910328" y="0"/>
                        </a:cubicBezTo>
                        <a:cubicBezTo>
                          <a:pt x="4989600" y="237163"/>
                          <a:pt x="4825015" y="712740"/>
                          <a:pt x="4910328" y="954107"/>
                        </a:cubicBezTo>
                        <a:cubicBezTo>
                          <a:pt x="4203102" y="817251"/>
                          <a:pt x="777458" y="856310"/>
                          <a:pt x="0" y="954107"/>
                        </a:cubicBezTo>
                        <a:cubicBezTo>
                          <a:pt x="27725" y="554794"/>
                          <a:pt x="-57004" y="2892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2800" b="1" dirty="0" err="1">
                <a:solidFill>
                  <a:srgbClr val="1282A2"/>
                </a:solidFill>
              </a:rPr>
              <a:t>An</a:t>
            </a:r>
            <a:r>
              <a:rPr lang="es-MX" sz="2800" b="1" dirty="0">
                <a:solidFill>
                  <a:srgbClr val="1282A2"/>
                </a:solidFill>
              </a:rPr>
              <a:t> 3.8 GHz </a:t>
            </a:r>
            <a:r>
              <a:rPr lang="es-MX" sz="2800" b="1" dirty="0" err="1">
                <a:solidFill>
                  <a:srgbClr val="1282A2"/>
                </a:solidFill>
              </a:rPr>
              <a:t>processor</a:t>
            </a:r>
            <a:r>
              <a:rPr lang="es-MX" sz="2800" b="1" dirty="0">
                <a:solidFill>
                  <a:srgbClr val="1282A2"/>
                </a:solidFill>
              </a:rPr>
              <a:t> can </a:t>
            </a:r>
            <a:r>
              <a:rPr lang="es-MX" sz="2800" b="1" dirty="0" err="1">
                <a:solidFill>
                  <a:srgbClr val="1282A2"/>
                </a:solidFill>
              </a:rPr>
              <a:t>execute</a:t>
            </a:r>
            <a:r>
              <a:rPr lang="es-MX" sz="2800" b="1" dirty="0">
                <a:solidFill>
                  <a:srgbClr val="1282A2"/>
                </a:solidFill>
              </a:rPr>
              <a:t> 3,800,000,000 </a:t>
            </a:r>
            <a:r>
              <a:rPr lang="es-MX" sz="2800" b="1" dirty="0" err="1">
                <a:solidFill>
                  <a:srgbClr val="1282A2"/>
                </a:solidFill>
              </a:rPr>
              <a:t>operations</a:t>
            </a:r>
            <a:r>
              <a:rPr lang="es-MX" sz="2800" b="1" dirty="0">
                <a:solidFill>
                  <a:srgbClr val="1282A2"/>
                </a:solidFill>
              </a:rPr>
              <a:t> </a:t>
            </a:r>
            <a:r>
              <a:rPr lang="es-MX" sz="2800" b="1" dirty="0" err="1">
                <a:solidFill>
                  <a:srgbClr val="1282A2"/>
                </a:solidFill>
              </a:rPr>
              <a:t>each</a:t>
            </a:r>
            <a:r>
              <a:rPr lang="es-MX" sz="2800" b="1" dirty="0">
                <a:solidFill>
                  <a:srgbClr val="1282A2"/>
                </a:solidFill>
              </a:rPr>
              <a:t> </a:t>
            </a:r>
            <a:r>
              <a:rPr lang="es-MX" sz="2800" b="1" dirty="0" err="1">
                <a:solidFill>
                  <a:srgbClr val="1282A2"/>
                </a:solidFill>
              </a:rPr>
              <a:t>second</a:t>
            </a:r>
            <a:endParaRPr lang="en-US" sz="28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Intel i7 desktop computer CPU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Qualcomm Snapdragon processor for a mobile device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video" title="iPad Pro ￢ﾀﾔ What￢ﾀﾙs a computer ￢ﾀﾔ Apple">
            <a:hlinkClick r:id="" action="ppaction://media"/>
            <a:extLst>
              <a:ext uri="{FF2B5EF4-FFF2-40B4-BE49-F238E27FC236}">
                <a16:creationId xmlns:a16="http://schemas.microsoft.com/office/drawing/2014/main" id="{49FD0535-801D-45DC-B701-90ED849E8B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228600"/>
            <a:ext cx="11582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Random Access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RAM memory (random access memory) is part of the computer main memory, or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It is used to load and execute the operating system, programs, and applications.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s-MX" sz="3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volatile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which means that it requires electricity to operate. If you power off the computer, data will be lost.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Random Access 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During runtime, all program data is stored in RAM memory.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RAM memory is usually measured in Gigabytes (GB).</a:t>
            </a:r>
          </a:p>
          <a:p>
            <a:endParaRPr lang="es-MX" sz="2400" dirty="0"/>
          </a:p>
          <a:p>
            <a:r>
              <a:rPr lang="es-MX" sz="2400" dirty="0"/>
              <a:t>A modern computer usually has around 8 GB of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ROM – Read Only 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NG2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26" y="2008250"/>
            <a:ext cx="10515600" cy="1649349"/>
          </a:xfrm>
        </p:spPr>
        <p:txBody>
          <a:bodyPr anchor="ctr">
            <a:normAutofit/>
          </a:bodyPr>
          <a:lstStyle/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NG1">
            <a:extLst>
              <a:ext uri="{FF2B5EF4-FFF2-40B4-BE49-F238E27FC236}">
                <a16:creationId xmlns:a16="http://schemas.microsoft.com/office/drawing/2014/main" id="{CFA67E2F-7795-4182-9078-4CC3E9557EF3}"/>
              </a:ext>
            </a:extLst>
          </p:cNvPr>
          <p:cNvSpPr txBox="1">
            <a:spLocks/>
          </p:cNvSpPr>
          <p:nvPr/>
        </p:nvSpPr>
        <p:spPr>
          <a:xfrm>
            <a:off x="775648" y="2008251"/>
            <a:ext cx="10515600" cy="1649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ROM memory is part of the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computer memory.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It stores critical information for the operation of any computer.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Contradictory to its name, ROM memory Its name comes from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not being able to change what this memory is used for.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persistent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also called non-volatile, which means it does not require energy to store its contents.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Stores the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BIOS (Basic Input  / Output System),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which includes things like: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Processor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Boot sequence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Fan profile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495294"/>
            <a:ext cx="2817489" cy="21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135193" y="2890391"/>
            <a:ext cx="5779850" cy="1077218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modern computer usually has 1 MB of ROM memory</a:t>
            </a:r>
            <a:endParaRPr lang="en-US" sz="3200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from a 2000 computer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of a modern computer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5" t="52995"/>
          <a:stretch/>
        </p:blipFill>
        <p:spPr>
          <a:xfrm rot="16200000">
            <a:off x="4883519" y="-2920482"/>
            <a:ext cx="2813006" cy="113971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582BC19-AAD1-41B0-AEBA-B92CCCF147F8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Secondary memory includes all persistent storage devices that can be connected to a computer.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Hard disk drive</a:t>
            </a: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(HDD)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Solid state drive.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USB flash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SD Card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Almacenan fotos, documentos, imágenes, archivos de texto, video,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Peripheral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Peripheral Devices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 hardware device that is connected to a computer to transfer information into and out of a computer is considered a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peripheral device.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They are also called I/O devices (input/output).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Mouse and keyboard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Network controller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Dispositivos I/O</a:t>
            </a:r>
            <a:endParaRPr lang="en-US" dirty="0"/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022" y="2072945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235" y="20955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9707" y="3333705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672" y="3333705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0507" y="3333705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2" y="2072945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4307" y="2072945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77" y="4594465"/>
            <a:ext cx="914401" cy="914401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9C7A15-F32C-430F-9F4E-A390352F8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ECC54-AC54-4593-97C7-C44F36EEC14B}"/>
              </a:ext>
            </a:extLst>
          </p:cNvPr>
          <p:cNvSpPr/>
          <p:nvPr/>
        </p:nvSpPr>
        <p:spPr>
          <a:xfrm>
            <a:off x="671777" y="1252452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92DD2-F32B-4D5B-94F8-F5A77DCFA90D}"/>
              </a:ext>
            </a:extLst>
          </p:cNvPr>
          <p:cNvSpPr/>
          <p:nvPr/>
        </p:nvSpPr>
        <p:spPr>
          <a:xfrm>
            <a:off x="8706000" y="1207268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9F08DF91-E1C4-4592-AA64-6E734219A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534" y="3333705"/>
            <a:ext cx="914400" cy="914400"/>
          </a:xfrm>
          <a:prstGeom prst="rect">
            <a:avLst/>
          </a:prstGeom>
        </p:spPr>
      </p:pic>
      <p:pic>
        <p:nvPicPr>
          <p:cNvPr id="19" name="Graphic 18" descr="Network diagram">
            <a:extLst>
              <a:ext uri="{FF2B5EF4-FFF2-40B4-BE49-F238E27FC236}">
                <a16:creationId xmlns:a16="http://schemas.microsoft.com/office/drawing/2014/main" id="{0052EBCB-D399-412B-8D56-9E9B0C0FF2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4307" y="4594465"/>
            <a:ext cx="914401" cy="9144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061A9E-EB62-4400-8F22-8B26CC046E75}"/>
              </a:ext>
            </a:extLst>
          </p:cNvPr>
          <p:cNvSpPr/>
          <p:nvPr/>
        </p:nvSpPr>
        <p:spPr>
          <a:xfrm>
            <a:off x="3320154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C71D233-62D7-4189-B647-1C59EBD6BF2B}"/>
              </a:ext>
            </a:extLst>
          </p:cNvPr>
          <p:cNvSpPr/>
          <p:nvPr/>
        </p:nvSpPr>
        <p:spPr>
          <a:xfrm>
            <a:off x="3341410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A565C4-6E2C-41B8-A882-ACCD559AF5B7}"/>
              </a:ext>
            </a:extLst>
          </p:cNvPr>
          <p:cNvSpPr/>
          <p:nvPr/>
        </p:nvSpPr>
        <p:spPr>
          <a:xfrm>
            <a:off x="3341410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2FFF-3236-4C5C-ACD9-01C85D8D44A9}"/>
              </a:ext>
            </a:extLst>
          </p:cNvPr>
          <p:cNvSpPr/>
          <p:nvPr/>
        </p:nvSpPr>
        <p:spPr>
          <a:xfrm>
            <a:off x="7966039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6F767E-8008-4272-9D87-5A1417F02596}"/>
              </a:ext>
            </a:extLst>
          </p:cNvPr>
          <p:cNvSpPr/>
          <p:nvPr/>
        </p:nvSpPr>
        <p:spPr>
          <a:xfrm>
            <a:off x="7987295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982E44-A72E-4B69-AC7C-1310E778495C}"/>
              </a:ext>
            </a:extLst>
          </p:cNvPr>
          <p:cNvSpPr/>
          <p:nvPr/>
        </p:nvSpPr>
        <p:spPr>
          <a:xfrm>
            <a:off x="7987295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EB6D7F-7E55-4586-921F-679CC1956A41}"/>
              </a:ext>
            </a:extLst>
          </p:cNvPr>
          <p:cNvSpPr/>
          <p:nvPr/>
        </p:nvSpPr>
        <p:spPr>
          <a:xfrm>
            <a:off x="435000" y="4541353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170FD8-1D68-4908-8239-CDEF1818CF3B}"/>
              </a:ext>
            </a:extLst>
          </p:cNvPr>
          <p:cNvSpPr/>
          <p:nvPr/>
        </p:nvSpPr>
        <p:spPr>
          <a:xfrm>
            <a:off x="1556638" y="334678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72D34F-79F1-487F-91F0-6997B3E21230}"/>
              </a:ext>
            </a:extLst>
          </p:cNvPr>
          <p:cNvSpPr/>
          <p:nvPr/>
        </p:nvSpPr>
        <p:spPr>
          <a:xfrm>
            <a:off x="8912708" y="456790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8E35E-4495-4269-BB53-35915F9C2FC6}"/>
              </a:ext>
            </a:extLst>
          </p:cNvPr>
          <p:cNvSpPr/>
          <p:nvPr/>
        </p:nvSpPr>
        <p:spPr>
          <a:xfrm>
            <a:off x="10330129" y="3319991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29CD1-9DAE-438A-8050-23FF211B865E}"/>
              </a:ext>
            </a:extLst>
          </p:cNvPr>
          <p:cNvGrpSpPr/>
          <p:nvPr/>
        </p:nvGrpSpPr>
        <p:grpSpPr>
          <a:xfrm>
            <a:off x="1013431" y="5766094"/>
            <a:ext cx="10110219" cy="914400"/>
            <a:chOff x="329182" y="5501175"/>
            <a:chExt cx="10110219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54B7A-6045-477D-8CCD-2B8B68841676}"/>
                </a:ext>
              </a:extLst>
            </p:cNvPr>
            <p:cNvSpPr/>
            <p:nvPr/>
          </p:nvSpPr>
          <p:spPr>
            <a:xfrm>
              <a:off x="1371600" y="5665988"/>
              <a:ext cx="9067801" cy="46166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2400" b="1" dirty="0">
                  <a:solidFill>
                    <a:srgbClr val="F55D3E"/>
                  </a:solidFill>
                </a:rPr>
                <a:t>Some devices work as both input / output</a:t>
              </a:r>
              <a:endParaRPr lang="en-US" sz="24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B5F48812-8918-4FD4-AF97-8BBA4A45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Computadora con arquitectura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Von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Neumann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1524000" y="-31242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799" y="1295400"/>
            <a:ext cx="5791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encarga de qué operaciones ejecutar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y en qué orden.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Se encarga de interpretar cada instrucción.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Lleva la pauta de los ciclos del reloj.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de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2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Realiza operaciones lógicas (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ANDs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ORs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NOTs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Realiza comparaciones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Realiza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operaciones</a:t>
            </a:r>
            <a:r>
              <a:rPr lang="en-US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aritméticas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Aritmética Lógica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9258300" y="1676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Es memoria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muy rápida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que se encuentra dentro del procesador.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Almacena datos o información que puede ser reutilizada en un futuro.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Memoria Caché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3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1282701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4762500" y="1422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4953000" y="3733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2489199" y="37846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CD01-209E-4813-BE4C-FB366F2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5CCC0-8590-4242-9859-B9FCF9909AFC}"/>
              </a:ext>
            </a:extLst>
          </p:cNvPr>
          <p:cNvSpPr txBox="1">
            <a:spLocks/>
          </p:cNvSpPr>
          <p:nvPr/>
        </p:nvSpPr>
        <p:spPr>
          <a:xfrm>
            <a:off x="1409700" y="1981200"/>
            <a:ext cx="9944100" cy="2895600"/>
          </a:xfrm>
          <a:prstGeom prst="roundRect">
            <a:avLst/>
          </a:prstGeom>
          <a:solidFill>
            <a:srgbClr val="14151A">
              <a:alpha val="88000"/>
            </a:srgb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“Todo lo que la computadora está programada para hacer” </a:t>
            </a:r>
            <a:b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MX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 popular</a:t>
            </a:r>
            <a:endParaRPr lang="en-US" i="1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F7C-34E3-421B-9597-2C8CBE4C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72AF-6D24-466A-9FAF-CF00202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El </a:t>
            </a:r>
            <a:r>
              <a:rPr lang="es-MX" b="1" dirty="0">
                <a:solidFill>
                  <a:srgbClr val="F55D3E"/>
                </a:solidFill>
              </a:rPr>
              <a:t>software</a:t>
            </a:r>
            <a:r>
              <a:rPr lang="es-MX" dirty="0"/>
              <a:t> es un conjunto de instrucciones que sigue una computadora para producir un resultado.</a:t>
            </a:r>
          </a:p>
          <a:p>
            <a:pPr marL="0" indent="0">
              <a:buNone/>
            </a:pPr>
            <a:r>
              <a:rPr lang="es-MX" dirty="0"/>
              <a:t>La complejidad del software puede variar desde un programa que suma dos números, hasta un sistema operativo con cientos de miles de líneas de código.</a:t>
            </a:r>
          </a:p>
          <a:p>
            <a:pPr marL="0" indent="0">
              <a:buNone/>
            </a:pPr>
            <a:r>
              <a:rPr lang="es-MX" dirty="0"/>
              <a:t>El software se puede catalogar en dos tipos: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sistema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aplicación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2916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de Sistema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5 sistemas operativos?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94582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1AD228-1825-4B32-A714-FE98582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4" y="3581400"/>
            <a:ext cx="2895600" cy="2895600"/>
          </a:xfrm>
          <a:prstGeom prst="rect">
            <a:avLst/>
          </a:prstGeom>
        </p:spPr>
      </p:pic>
      <p:pic>
        <p:nvPicPr>
          <p:cNvPr id="5" name="Picture 4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1504C4AD-73DF-4400-9F06-D07E4527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10" y="152400"/>
            <a:ext cx="2790993" cy="2790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541EBA-4B4F-43F5-9C3D-9387C57A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6" y="533400"/>
            <a:ext cx="3759221" cy="26881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A8FED66-BA97-4613-AE2A-A7DD599D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0"/>
            <a:ext cx="2641600" cy="264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94784D-F011-4443-BAAB-164BFF976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0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808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5D3-6E26-401E-BEA0-B8E2F2F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System Software –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4E0-1227-4012-A399-70365467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198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An operating system is the bundle of programs in charge of administrating and managinig a set of hardware resources</a:t>
            </a:r>
          </a:p>
          <a:p>
            <a:pPr marL="0" indent="0">
              <a:buNone/>
            </a:pPr>
            <a:r>
              <a:rPr lang="es-MX" dirty="0"/>
              <a:t>All operating systems manage four main resources: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6" y="3559634"/>
            <a:ext cx="2453886" cy="2702066"/>
            <a:chOff x="0" y="3559634"/>
            <a:chExt cx="2453886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5715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609600" y="3902021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609600" y="4430147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609600" y="4958273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609601" y="5486400"/>
              <a:ext cx="1844285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F0E3F-805A-4CC4-9F5C-34BBE202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7201"/>
            <a:ext cx="6527418" cy="59438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EFE416-500B-4043-AD1A-90CDBB93EF54}"/>
              </a:ext>
            </a:extLst>
          </p:cNvPr>
          <p:cNvSpPr/>
          <p:nvPr/>
        </p:nvSpPr>
        <p:spPr>
          <a:xfrm>
            <a:off x="3736477" y="1470212"/>
            <a:ext cx="3045323" cy="486936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Task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C2D2-E093-41EC-9E82-01D30813A374}"/>
              </a:ext>
            </a:extLst>
          </p:cNvPr>
          <p:cNvSpPr txBox="1"/>
          <p:nvPr/>
        </p:nvSpPr>
        <p:spPr>
          <a:xfrm>
            <a:off x="3352800" y="12954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The task manager is in charge of all tasks or processes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in a computer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Balances the CPU load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so that multiple programs can be executed simultaneously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Orders and executes tasks based on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0A99E9CC-D17D-4615-BBC3-7C4DDD6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849" y="4302744"/>
            <a:ext cx="914400" cy="914400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F2C74822-29B5-44F4-BD1A-84819093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302744"/>
            <a:ext cx="914400" cy="914400"/>
          </a:xfrm>
          <a:prstGeom prst="rect">
            <a:avLst/>
          </a:prstGeom>
        </p:spPr>
      </p:pic>
      <p:pic>
        <p:nvPicPr>
          <p:cNvPr id="17" name="Graphic 16" descr="Wi Fi">
            <a:extLst>
              <a:ext uri="{FF2B5EF4-FFF2-40B4-BE49-F238E27FC236}">
                <a16:creationId xmlns:a16="http://schemas.microsoft.com/office/drawing/2014/main" id="{046941CF-2729-4B64-B47A-8AB92B0B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4" y="4302744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838F59-38F2-4138-9B77-4E4EFD8F0FD8}"/>
              </a:ext>
            </a:extLst>
          </p:cNvPr>
          <p:cNvSpPr/>
          <p:nvPr/>
        </p:nvSpPr>
        <p:spPr>
          <a:xfrm>
            <a:off x="3962400" y="549602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Mayor prioridad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050DD-9A08-4B92-AD36-E1035A07D446}"/>
              </a:ext>
            </a:extLst>
          </p:cNvPr>
          <p:cNvSpPr/>
          <p:nvPr/>
        </p:nvSpPr>
        <p:spPr>
          <a:xfrm>
            <a:off x="9514785" y="54906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Menor prioridad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CA788-951A-430F-A157-4CEFFC9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637" y="5848286"/>
            <a:ext cx="369332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CC86F-AF8D-4B14-B847-415648B7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281" y="5848286"/>
            <a:ext cx="369332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6AED2-CB40-4DA6-84F5-81EF4B381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16" y="5848286"/>
            <a:ext cx="36933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E8BA3F-15E7-4082-906A-CDDEA291A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648" y="5848286"/>
            <a:ext cx="369332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12590-C7D6-4C9A-9C99-3FFF819E9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703" y="5869522"/>
            <a:ext cx="514286" cy="5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C3DA52-BA82-454A-B18E-F51F23E9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768" y="5865357"/>
            <a:ext cx="514286" cy="5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1AADE6-40F9-4FE1-94E4-770BF911E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833" y="5861192"/>
            <a:ext cx="514286" cy="5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088A8-22E0-4C92-9CD7-3A55904EE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898" y="5857027"/>
            <a:ext cx="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98F649-1731-4A5C-B250-8200578C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682472"/>
            <a:ext cx="1131921" cy="1131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366AE-A507-406A-84B1-0682F28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02" y="4776970"/>
            <a:ext cx="1037423" cy="10374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A628B-69F0-441E-AA35-0A074ED3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06" y="4628547"/>
            <a:ext cx="12954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007FED-FE76-478D-AFA0-4CE3882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87" y="4669771"/>
            <a:ext cx="1144621" cy="1144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F01A3E-D49B-40B9-B8E9-C36C950F4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489" y="4728030"/>
            <a:ext cx="1144621" cy="1144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AB0932-1613-48D4-8D9B-541926C18B10}"/>
              </a:ext>
            </a:extLst>
          </p:cNvPr>
          <p:cNvSpPr txBox="1"/>
          <p:nvPr/>
        </p:nvSpPr>
        <p:spPr>
          <a:xfrm>
            <a:off x="3352800" y="1295400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This manager is in charge of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 access to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all files.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organizes data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stored in secondary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has tools to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and interpret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files. </a:t>
            </a:r>
          </a:p>
        </p:txBody>
      </p:sp>
    </p:spTree>
    <p:extLst>
      <p:ext uri="{BB962C8B-B14F-4D97-AF65-F5344CB8AC3E}">
        <p14:creationId xmlns:p14="http://schemas.microsoft.com/office/powerpoint/2010/main" val="26495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861D32-182D-41A7-B866-DFEC6D59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19509"/>
            <a:ext cx="7696200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79672D-8F19-41C9-AF5F-B4C7990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82546"/>
            <a:ext cx="3575234" cy="499770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40D68-7BFA-440C-BAF8-68429A93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3" y="1082546"/>
            <a:ext cx="357523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Memory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92E6B-FCA2-49B6-9771-4DA3CD2BA8A3}"/>
              </a:ext>
            </a:extLst>
          </p:cNvPr>
          <p:cNvSpPr txBox="1"/>
          <p:nvPr/>
        </p:nvSpPr>
        <p:spPr>
          <a:xfrm>
            <a:off x="3236879" y="1295400"/>
            <a:ext cx="8650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Memory manager handles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allocation on each process.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RAM is a finite resource, it is important to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and free it intelligently.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A25EB-676F-4D50-8FF2-8079B85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09251"/>
            <a:ext cx="1090430" cy="10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47F7-5151-4070-B01F-24B43C92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4" y="4709250"/>
            <a:ext cx="1090429" cy="10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Memory Manager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8040A-F707-4E0A-930A-71BFAF6A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1" y="1071497"/>
            <a:ext cx="5004057" cy="56327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8B6529-07C4-4073-83A8-1BC0CAA32C68}"/>
              </a:ext>
            </a:extLst>
          </p:cNvPr>
          <p:cNvSpPr/>
          <p:nvPr/>
        </p:nvSpPr>
        <p:spPr>
          <a:xfrm>
            <a:off x="7696200" y="1752601"/>
            <a:ext cx="838200" cy="4343400"/>
          </a:xfrm>
          <a:prstGeom prst="roundRect">
            <a:avLst/>
          </a:prstGeom>
          <a:noFill/>
          <a:ln w="57150">
            <a:solidFill>
              <a:srgbClr val="F55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C971-2DFB-4E00-9A69-89BE0471181F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is the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between each hardware device and its operating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communicate effectively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peripheral devices (mice, keyboards) support generic drivers, such as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 – Human Interface Device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1F5CF-A6FB-4E4B-B8F3-7417781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00904"/>
            <a:ext cx="1648957" cy="16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AC39C-1DA4-4F0A-92D0-6BFD88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92" y="805203"/>
            <a:ext cx="5967708" cy="6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0AAF-D4CD-4BCB-927D-4130ED5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28620"/>
            <a:ext cx="3841838" cy="5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61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Application Software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How many applications can you name?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397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A0BE6AA-1A24-4EC2-9E2E-C6C93912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6" y="4802195"/>
            <a:ext cx="1906275" cy="191580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3918CD-6CE5-4D84-B444-58D78AAFE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7" y="2387506"/>
            <a:ext cx="1905770" cy="190577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FD4C9B4-31FB-43D7-9C12-B9FAC66A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21" y="4609716"/>
            <a:ext cx="1905770" cy="190577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2F53976-3B10-49A7-BBFE-3221EFE3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3" y="4882362"/>
            <a:ext cx="1905266" cy="154326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4B65FA-3C63-45D3-B231-0973C2ED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34" y="2509337"/>
            <a:ext cx="1725413" cy="1725413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DE987-65C7-4C4C-BA28-447571E69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2984"/>
            <a:ext cx="1905770" cy="19057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175AC3-C0ED-4DD2-8941-AA5ED203E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77" y="228600"/>
            <a:ext cx="1905770" cy="190577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976521-269F-4EE1-BF51-2BD2EC2A6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8" y="342515"/>
            <a:ext cx="1441490" cy="14559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B29-5360-4DD1-ABCF-442B205D2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7705"/>
            <a:ext cx="1905770" cy="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67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ED17-5E44-4302-B86A-3B292A8E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Application Software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C0A0E-9905-4859-825F-FECADE2386A9}"/>
              </a:ext>
            </a:extLst>
          </p:cNvPr>
          <p:cNvSpPr txBox="1"/>
          <p:nvPr/>
        </p:nvSpPr>
        <p:spPr>
          <a:xfrm>
            <a:off x="7239000" y="5715000"/>
            <a:ext cx="441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….y muchos mas!!!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C03A3-1785-466A-B0C3-6A8182B4536F}"/>
              </a:ext>
            </a:extLst>
          </p:cNvPr>
          <p:cNvGrpSpPr/>
          <p:nvPr/>
        </p:nvGrpSpPr>
        <p:grpSpPr>
          <a:xfrm>
            <a:off x="1524000" y="1295400"/>
            <a:ext cx="3810000" cy="914400"/>
            <a:chOff x="609600" y="1295400"/>
            <a:chExt cx="3810000" cy="91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FF7B97-E555-42A3-B22F-1C578FCFA589}"/>
                </a:ext>
              </a:extLst>
            </p:cNvPr>
            <p:cNvSpPr/>
            <p:nvPr/>
          </p:nvSpPr>
          <p:spPr>
            <a:xfrm>
              <a:off x="609600" y="1295400"/>
              <a:ext cx="3810000" cy="914400"/>
            </a:xfrm>
            <a:prstGeom prst="roundRect">
              <a:avLst/>
            </a:prstGeom>
            <a:solidFill>
              <a:srgbClr val="1282A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Company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10" descr="Suitcase">
              <a:extLst>
                <a:ext uri="{FF2B5EF4-FFF2-40B4-BE49-F238E27FC236}">
                  <a16:creationId xmlns:a16="http://schemas.microsoft.com/office/drawing/2014/main" id="{5A157D77-2767-4A9C-9D2F-FE06879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320799"/>
              <a:ext cx="791375" cy="79137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496B8-962F-405C-BD8B-4C9019EF4310}"/>
              </a:ext>
            </a:extLst>
          </p:cNvPr>
          <p:cNvGrpSpPr/>
          <p:nvPr/>
        </p:nvGrpSpPr>
        <p:grpSpPr>
          <a:xfrm>
            <a:off x="6858000" y="1295400"/>
            <a:ext cx="3810000" cy="914400"/>
            <a:chOff x="609600" y="3937000"/>
            <a:chExt cx="38100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F24526-1398-4BC3-B5D9-444B36FAC85B}"/>
                </a:ext>
              </a:extLst>
            </p:cNvPr>
            <p:cNvSpPr/>
            <p:nvPr/>
          </p:nvSpPr>
          <p:spPr>
            <a:xfrm>
              <a:off x="609600" y="3937000"/>
              <a:ext cx="3810000" cy="914400"/>
            </a:xfrm>
            <a:prstGeom prst="roundRect">
              <a:avLst/>
            </a:prstGeom>
            <a:solidFill>
              <a:srgbClr val="F55D3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Recreational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 descr="Game controller">
              <a:extLst>
                <a:ext uri="{FF2B5EF4-FFF2-40B4-BE49-F238E27FC236}">
                  <a16:creationId xmlns:a16="http://schemas.microsoft.com/office/drawing/2014/main" id="{5B6BFE93-BC79-4760-9199-5DF3157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" y="4006026"/>
              <a:ext cx="812800" cy="812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AD7D5-D540-4629-B220-17CAAF627381}"/>
              </a:ext>
            </a:extLst>
          </p:cNvPr>
          <p:cNvGrpSpPr/>
          <p:nvPr/>
        </p:nvGrpSpPr>
        <p:grpSpPr>
          <a:xfrm>
            <a:off x="6858000" y="2971800"/>
            <a:ext cx="3810000" cy="914400"/>
            <a:chOff x="609600" y="5257800"/>
            <a:chExt cx="3810000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A8543D-39C1-44FC-A4CA-6494A591969E}"/>
                </a:ext>
              </a:extLst>
            </p:cNvPr>
            <p:cNvSpPr/>
            <p:nvPr/>
          </p:nvSpPr>
          <p:spPr>
            <a:xfrm>
              <a:off x="609600" y="5257800"/>
              <a:ext cx="3810000" cy="914400"/>
            </a:xfrm>
            <a:prstGeom prst="roundRect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 Learning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62339B71-9133-43E0-BF6D-ED702E16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200" y="525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9F02-F121-49EF-9345-E3A8F8504774}"/>
              </a:ext>
            </a:extLst>
          </p:cNvPr>
          <p:cNvGrpSpPr/>
          <p:nvPr/>
        </p:nvGrpSpPr>
        <p:grpSpPr>
          <a:xfrm>
            <a:off x="1514111" y="2971800"/>
            <a:ext cx="3810000" cy="914400"/>
            <a:chOff x="609600" y="2616200"/>
            <a:chExt cx="3810000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30BE66-AE7B-4712-B40A-C05A21EFC970}"/>
                </a:ext>
              </a:extLst>
            </p:cNvPr>
            <p:cNvSpPr/>
            <p:nvPr/>
          </p:nvSpPr>
          <p:spPr>
            <a:xfrm>
              <a:off x="609600" y="2616200"/>
              <a:ext cx="3810000" cy="914400"/>
            </a:xfrm>
            <a:prstGeom prst="roundRect">
              <a:avLst/>
            </a:prstGeom>
            <a:solidFill>
              <a:srgbClr val="21273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Security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Graphic 16" descr="Unlock">
              <a:extLst>
                <a:ext uri="{FF2B5EF4-FFF2-40B4-BE49-F238E27FC236}">
                  <a16:creationId xmlns:a16="http://schemas.microsoft.com/office/drawing/2014/main" id="{3BCA932D-9D38-491D-B03E-F326861E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825" y="2663025"/>
              <a:ext cx="820750" cy="8207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63642E-FE66-4C97-8AF2-3EB4B5C57178}"/>
              </a:ext>
            </a:extLst>
          </p:cNvPr>
          <p:cNvGrpSpPr/>
          <p:nvPr/>
        </p:nvGrpSpPr>
        <p:grpSpPr>
          <a:xfrm>
            <a:off x="1514111" y="4648200"/>
            <a:ext cx="3810000" cy="914400"/>
            <a:chOff x="1447800" y="4953000"/>
            <a:chExt cx="3810000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DECF92-F0DF-4899-9ADF-295FAAF98A3F}"/>
                </a:ext>
              </a:extLst>
            </p:cNvPr>
            <p:cNvSpPr/>
            <p:nvPr/>
          </p:nvSpPr>
          <p:spPr>
            <a:xfrm>
              <a:off x="1447800" y="4953000"/>
              <a:ext cx="3810000" cy="9144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Admin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Graphic 28" descr="Tools">
              <a:extLst>
                <a:ext uri="{FF2B5EF4-FFF2-40B4-BE49-F238E27FC236}">
                  <a16:creationId xmlns:a16="http://schemas.microsoft.com/office/drawing/2014/main" id="{24A04D1D-6BB3-4169-8DBB-2DE6778F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11591" y="5029200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18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uxnet: Anatomy of a Computer Virus">
            <a:hlinkClick r:id="" action="ppaction://media"/>
            <a:extLst>
              <a:ext uri="{FF2B5EF4-FFF2-40B4-BE49-F238E27FC236}">
                <a16:creationId xmlns:a16="http://schemas.microsoft.com/office/drawing/2014/main" id="{B78574CD-82BD-4858-97DD-2795205E3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3400" y="228600"/>
            <a:ext cx="1102658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0EE0-0573-4289-91DE-FEF16F8C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Computer that makes its way to a computer with the intention of </a:t>
            </a:r>
            <a:r>
              <a:rPr lang="es-MX" b="1" dirty="0">
                <a:solidFill>
                  <a:srgbClr val="F55D3E"/>
                </a:solidFill>
              </a:rPr>
              <a:t>damaging the user</a:t>
            </a:r>
            <a:r>
              <a:rPr lang="es-MX" dirty="0">
                <a:solidFill>
                  <a:srgbClr val="14151A"/>
                </a:solidFill>
              </a:rPr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2532555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It copies and replicates by itself, infecting other programs and files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/>
                <a:t>Virus</a:t>
              </a:r>
              <a:endParaRPr lang="en-US" sz="2000" kern="12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42739" y="2550055"/>
              <a:ext cx="692161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2529178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Replicates to other devices connected in the same network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862255" y="5571744"/>
                <a:ext cx="922969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Worm</a:t>
                </a:r>
                <a:endParaRPr lang="en-US" sz="2000" kern="1200" dirty="0"/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2514600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Infiltrates a computer to spy on its users, stealing sensible information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Spyware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Detectiv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4446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Enters your computer disguised as an unoffensive file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Trojan</a:t>
              </a:r>
              <a:endParaRPr lang="en-US" sz="2000" kern="1200" dirty="0"/>
            </a:p>
          </p:txBody>
        </p:sp>
        <p:pic>
          <p:nvPicPr>
            <p:cNvPr id="12" name="Graphic 11" descr="Horse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164109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Blocks access to your computer until a ransom is payed</a:t>
                </a:r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Ransomware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Lock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79006" y="3716389"/>
              <a:ext cx="632812" cy="63281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1641089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Displays unwanted pubilicity while the computer is operated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Adware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Target Audienc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9007" y="3716390"/>
              <a:ext cx="632811" cy="6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0357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Logs and stores all 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414312" y="5571744"/>
              <a:ext cx="167639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Keylogger</a:t>
              </a:r>
              <a:endParaRPr lang="en-US" sz="2000" kern="1200" dirty="0"/>
            </a:p>
          </p:txBody>
        </p:sp>
        <p:pic>
          <p:nvPicPr>
            <p:cNvPr id="12" name="Graphic 11" descr="Key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307016" y="160020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Gains admin access to a a device, allowing it to install other malicious software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Rootkit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Robot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36384" y="3651258"/>
              <a:ext cx="718057" cy="718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1387</Words>
  <Application>Microsoft Macintosh PowerPoint</Application>
  <PresentationFormat>Widescreen</PresentationFormat>
  <Paragraphs>235</Paragraphs>
  <Slides>83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Rubik</vt:lpstr>
      <vt:lpstr>Rokkitt</vt:lpstr>
      <vt:lpstr>Calibri</vt:lpstr>
      <vt:lpstr>Office Theme</vt:lpstr>
      <vt:lpstr>Topic 1</vt:lpstr>
      <vt:lpstr>In January 2018, Apple published this TV spot showing its vision of the future…</vt:lpstr>
      <vt:lpstr>PowerPoint Presentation</vt:lpstr>
      <vt:lpstr>What’s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computer?</vt:lpstr>
      <vt:lpstr>What is a computer?</vt:lpstr>
      <vt:lpstr>What is a computer?</vt:lpstr>
      <vt:lpstr>What is a computer?</vt:lpstr>
      <vt:lpstr>Hardware and Software</vt:lpstr>
      <vt:lpstr>Hardware</vt:lpstr>
      <vt:lpstr>Hardware: Anything in a computer that you can touch</vt:lpstr>
      <vt:lpstr>1. Motherboard</vt:lpstr>
      <vt:lpstr>1. Motherboard</vt:lpstr>
      <vt:lpstr>PowerPoint Presentation</vt:lpstr>
      <vt:lpstr>1. Motherboard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Computadora con arquitectura Von Neumann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Software</vt:lpstr>
      <vt:lpstr>Software de Sistema</vt:lpstr>
      <vt:lpstr>PowerPoint Presentation</vt:lpstr>
      <vt:lpstr>System Software – Operating Systems</vt:lpstr>
      <vt:lpstr>Administrador de Procesos</vt:lpstr>
      <vt:lpstr>Task Manager</vt:lpstr>
      <vt:lpstr>File Manager</vt:lpstr>
      <vt:lpstr>File Manager</vt:lpstr>
      <vt:lpstr>File Manager</vt:lpstr>
      <vt:lpstr>Memory Manager</vt:lpstr>
      <vt:lpstr>Memory Manager</vt:lpstr>
      <vt:lpstr>Device Manager</vt:lpstr>
      <vt:lpstr>Device Manager</vt:lpstr>
      <vt:lpstr>Device Manager</vt:lpstr>
      <vt:lpstr>Application Software</vt:lpstr>
      <vt:lpstr>PowerPoint Presentation</vt:lpstr>
      <vt:lpstr>Application Software</vt:lpstr>
      <vt:lpstr>PowerPoint Presentation</vt:lpstr>
      <vt:lpstr>Malware (Malicious Software)</vt:lpstr>
      <vt:lpstr>Malware (Malicious Software)</vt:lpstr>
      <vt:lpstr>Malware (Malicious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Eduardo Acosta Ramos</cp:lastModifiedBy>
  <cp:revision>249</cp:revision>
  <dcterms:created xsi:type="dcterms:W3CDTF">2020-08-06T14:47:51Z</dcterms:created>
  <dcterms:modified xsi:type="dcterms:W3CDTF">2023-08-07T18:29:49Z</dcterms:modified>
</cp:coreProperties>
</file>